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3" r:id="rId4"/>
    <p:sldId id="258" r:id="rId5"/>
    <p:sldId id="259" r:id="rId6"/>
    <p:sldId id="260" r:id="rId7"/>
    <p:sldId id="261" r:id="rId8"/>
    <p:sldId id="265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71" r:id="rId17"/>
    <p:sldId id="270" r:id="rId18"/>
    <p:sldId id="272" r:id="rId19"/>
    <p:sldId id="273" r:id="rId20"/>
    <p:sldId id="294" r:id="rId21"/>
    <p:sldId id="274" r:id="rId22"/>
    <p:sldId id="296" r:id="rId23"/>
    <p:sldId id="295" r:id="rId24"/>
    <p:sldId id="275" r:id="rId25"/>
    <p:sldId id="297" r:id="rId26"/>
    <p:sldId id="276" r:id="rId27"/>
    <p:sldId id="277" r:id="rId28"/>
    <p:sldId id="278" r:id="rId29"/>
    <p:sldId id="279" r:id="rId30"/>
    <p:sldId id="281" r:id="rId31"/>
    <p:sldId id="280" r:id="rId32"/>
    <p:sldId id="282" r:id="rId33"/>
    <p:sldId id="283" r:id="rId34"/>
    <p:sldId id="284" r:id="rId35"/>
    <p:sldId id="285" r:id="rId36"/>
    <p:sldId id="286" r:id="rId37"/>
    <p:sldId id="291" r:id="rId38"/>
    <p:sldId id="287" r:id="rId39"/>
    <p:sldId id="289" r:id="rId40"/>
    <p:sldId id="288" r:id="rId41"/>
    <p:sldId id="292" r:id="rId42"/>
    <p:sldId id="298" r:id="rId43"/>
    <p:sldId id="299" r:id="rId44"/>
    <p:sldId id="300" r:id="rId45"/>
    <p:sldId id="301" r:id="rId46"/>
    <p:sldId id="302" r:id="rId47"/>
    <p:sldId id="303" r:id="rId48"/>
    <p:sldId id="304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4/25/2011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4/25/2011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1.2: Finding Euler Circuits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Math for Liberal Studies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Euler Circuit</a:t>
            </a:r>
            <a:endParaRPr lang="en-US" dirty="0"/>
          </a:p>
        </p:txBody>
      </p:sp>
      <p:pic>
        <p:nvPicPr>
          <p:cNvPr id="4" name="Content Placeholder 3" descr="euler07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8478" y="2253068"/>
            <a:ext cx="4407044" cy="36694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Euler Circuit</a:t>
            </a:r>
            <a:endParaRPr lang="en-US" dirty="0"/>
          </a:p>
        </p:txBody>
      </p:sp>
      <p:pic>
        <p:nvPicPr>
          <p:cNvPr id="4" name="Content Placeholder 3" descr="euler0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8478" y="2253068"/>
            <a:ext cx="4407044" cy="36694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Euler Circuit</a:t>
            </a:r>
            <a:endParaRPr lang="en-US" dirty="0"/>
          </a:p>
        </p:txBody>
      </p:sp>
      <p:pic>
        <p:nvPicPr>
          <p:cNvPr id="4" name="Content Placeholder 3" descr="euler09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8478" y="2253068"/>
            <a:ext cx="4407044" cy="36694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Euler Circuit</a:t>
            </a:r>
            <a:endParaRPr lang="en-US" dirty="0"/>
          </a:p>
        </p:txBody>
      </p:sp>
      <p:pic>
        <p:nvPicPr>
          <p:cNvPr id="4" name="Content Placeholder 3" descr="euler1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8478" y="2253068"/>
            <a:ext cx="4407044" cy="36694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Euler Circuit</a:t>
            </a:r>
            <a:endParaRPr lang="en-US" dirty="0"/>
          </a:p>
        </p:txBody>
      </p:sp>
      <p:pic>
        <p:nvPicPr>
          <p:cNvPr id="4" name="Content Placeholder 3" descr="euler1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8478" y="2253068"/>
            <a:ext cx="4407044" cy="36694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Euler Circuit</a:t>
            </a:r>
            <a:endParaRPr lang="en-US" dirty="0"/>
          </a:p>
        </p:txBody>
      </p:sp>
      <p:pic>
        <p:nvPicPr>
          <p:cNvPr id="4" name="Content Placeholder 3" descr="euler1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8478" y="2253068"/>
            <a:ext cx="4407044" cy="36694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are lots of Euler circuits…</a:t>
            </a:r>
            <a:endParaRPr lang="en-US" dirty="0"/>
          </a:p>
        </p:txBody>
      </p:sp>
      <p:pic>
        <p:nvPicPr>
          <p:cNvPr id="4" name="Content Placeholder 3" descr="graph04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404078"/>
            <a:ext cx="4038600" cy="3362707"/>
          </a:xfr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That was just one of the many Euler circuits this graph has</a:t>
            </a:r>
          </a:p>
          <a:p>
            <a:endParaRPr lang="en-US" dirty="0"/>
          </a:p>
          <a:p>
            <a:r>
              <a:rPr lang="en-US" dirty="0" smtClean="0"/>
              <a:t>Take a moment and try to find one on your own</a:t>
            </a:r>
          </a:p>
          <a:p>
            <a:endParaRPr lang="en-US" dirty="0"/>
          </a:p>
          <a:p>
            <a:r>
              <a:rPr lang="en-US" dirty="0" smtClean="0"/>
              <a:t>You don’t have to start at A!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Why </a:t>
            </a:r>
            <a:r>
              <a:rPr lang="en-US" dirty="0" smtClean="0"/>
              <a:t>does a graph have an Euler </a:t>
            </a:r>
            <a:r>
              <a:rPr lang="en-US" dirty="0" smtClean="0"/>
              <a:t>circuit (or not)?</a:t>
            </a:r>
            <a:endParaRPr lang="en-US" dirty="0"/>
          </a:p>
        </p:txBody>
      </p:sp>
      <p:pic>
        <p:nvPicPr>
          <p:cNvPr id="4" name="Content Placeholder 3" descr="graph0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3" y="1752600"/>
            <a:ext cx="3953489" cy="3291840"/>
          </a:xfrm>
        </p:spPr>
      </p:pic>
      <p:pic>
        <p:nvPicPr>
          <p:cNvPr id="5" name="Picture 4" descr="graph0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1752600"/>
            <a:ext cx="3953489" cy="32918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5334000"/>
            <a:ext cx="419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Why</a:t>
            </a:r>
            <a:r>
              <a:rPr lang="en-US" sz="2800" dirty="0" smtClean="0"/>
              <a:t> does this graph not have an Euler circuit?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648200" y="5334000"/>
            <a:ext cx="419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Why</a:t>
            </a:r>
            <a:r>
              <a:rPr lang="en-US" sz="2800" dirty="0" smtClean="0"/>
              <a:t> does this graph have an Euler circuit?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degree</a:t>
            </a:r>
            <a:r>
              <a:rPr lang="en-US" dirty="0" smtClean="0"/>
              <a:t> of a vertex is the number of edges that meet at that vertex</a:t>
            </a:r>
            <a:endParaRPr lang="en-US" dirty="0"/>
          </a:p>
        </p:txBody>
      </p:sp>
      <p:pic>
        <p:nvPicPr>
          <p:cNvPr id="4" name="Picture 3" descr="graph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200400"/>
            <a:ext cx="3953489" cy="3291840"/>
          </a:xfrm>
          <a:prstGeom prst="rect">
            <a:avLst/>
          </a:prstGeom>
        </p:spPr>
      </p:pic>
      <p:pic>
        <p:nvPicPr>
          <p:cNvPr id="5" name="Picture 4" descr="graph0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9511" y="3200400"/>
            <a:ext cx="3953489" cy="32918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degree</a:t>
            </a:r>
            <a:r>
              <a:rPr lang="en-US" dirty="0" smtClean="0"/>
              <a:t> of a vertex is the number of edges that meet at that vertex</a:t>
            </a:r>
            <a:endParaRPr lang="en-US" dirty="0"/>
          </a:p>
        </p:txBody>
      </p:sp>
      <p:pic>
        <p:nvPicPr>
          <p:cNvPr id="7" name="Picture 6" descr="valence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711" y="3200400"/>
            <a:ext cx="3953489" cy="3291840"/>
          </a:xfrm>
          <a:prstGeom prst="rect">
            <a:avLst/>
          </a:prstGeom>
        </p:spPr>
      </p:pic>
      <p:pic>
        <p:nvPicPr>
          <p:cNvPr id="8" name="Picture 7" descr="valence0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3200400"/>
            <a:ext cx="3953489" cy="32918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does a graph have an Euler circuit?</a:t>
            </a:r>
            <a:endParaRPr lang="en-US" dirty="0"/>
          </a:p>
        </p:txBody>
      </p:sp>
      <p:pic>
        <p:nvPicPr>
          <p:cNvPr id="4" name="Content Placeholder 3" descr="graph0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3" y="1752600"/>
            <a:ext cx="3953489" cy="3291840"/>
          </a:xfrm>
        </p:spPr>
      </p:pic>
      <p:pic>
        <p:nvPicPr>
          <p:cNvPr id="5" name="Picture 4" descr="graph0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1752600"/>
            <a:ext cx="3953489" cy="32918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5334000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This graph </a:t>
            </a:r>
            <a:r>
              <a:rPr lang="en-US" sz="3600" b="1" dirty="0" smtClean="0"/>
              <a:t>does not</a:t>
            </a:r>
            <a:r>
              <a:rPr lang="en-US" sz="3600" dirty="0" smtClean="0"/>
              <a:t> have an Euler circuit.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648200" y="5334000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This graph </a:t>
            </a:r>
            <a:r>
              <a:rPr lang="en-US" sz="3600" b="1" dirty="0" smtClean="0"/>
              <a:t>does</a:t>
            </a:r>
            <a:r>
              <a:rPr lang="en-US" sz="3600" dirty="0" smtClean="0"/>
              <a:t> have an Euler circuit.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degree</a:t>
            </a:r>
            <a:r>
              <a:rPr lang="en-US" dirty="0" smtClean="0"/>
              <a:t> of a vertex is the number of edges that meet at that </a:t>
            </a:r>
            <a:r>
              <a:rPr lang="en-US" dirty="0" smtClean="0"/>
              <a:t>vertex</a:t>
            </a:r>
          </a:p>
          <a:p>
            <a:endParaRPr lang="en-US" dirty="0"/>
          </a:p>
          <a:p>
            <a:r>
              <a:rPr lang="en-US" dirty="0" smtClean="0"/>
              <a:t>For example, in this</a:t>
            </a:r>
            <a:br>
              <a:rPr lang="en-US" dirty="0" smtClean="0"/>
            </a:br>
            <a:r>
              <a:rPr lang="en-US" dirty="0" smtClean="0"/>
              <a:t>graph, the degree of</a:t>
            </a:r>
            <a:br>
              <a:rPr lang="en-US" dirty="0" smtClean="0"/>
            </a:br>
            <a:r>
              <a:rPr lang="en-US" dirty="0" smtClean="0"/>
              <a:t>C is </a:t>
            </a:r>
            <a:r>
              <a:rPr lang="en-US" b="1" dirty="0" smtClean="0"/>
              <a:t>4</a:t>
            </a:r>
            <a:r>
              <a:rPr lang="en-US" dirty="0" smtClean="0"/>
              <a:t> because there</a:t>
            </a:r>
            <a:br>
              <a:rPr lang="en-US" dirty="0" smtClean="0"/>
            </a:br>
            <a:r>
              <a:rPr lang="en-US" dirty="0" smtClean="0"/>
              <a:t>are four edges (to B,</a:t>
            </a:r>
            <a:br>
              <a:rPr lang="en-US" dirty="0" smtClean="0"/>
            </a:br>
            <a:r>
              <a:rPr lang="en-US" dirty="0" smtClean="0"/>
              <a:t>to F, to G, and to H)</a:t>
            </a:r>
            <a:br>
              <a:rPr lang="en-US" dirty="0" smtClean="0"/>
            </a:br>
            <a:r>
              <a:rPr lang="en-US" dirty="0" smtClean="0"/>
              <a:t>that meet there</a:t>
            </a:r>
            <a:endParaRPr lang="en-US" dirty="0"/>
          </a:p>
        </p:txBody>
      </p:sp>
      <p:pic>
        <p:nvPicPr>
          <p:cNvPr id="8" name="Picture 7" descr="valence0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3200400"/>
            <a:ext cx="3953489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33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 About Degrees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962400" cy="4625609"/>
          </a:xfrm>
        </p:spPr>
        <p:txBody>
          <a:bodyPr/>
          <a:lstStyle/>
          <a:p>
            <a:r>
              <a:rPr lang="en-US" dirty="0" smtClean="0"/>
              <a:t>Add up all the degrees in this graph</a:t>
            </a:r>
          </a:p>
          <a:p>
            <a:endParaRPr lang="en-US" dirty="0" smtClean="0"/>
          </a:p>
          <a:p>
            <a:r>
              <a:rPr lang="en-US" dirty="0" smtClean="0"/>
              <a:t>2+3+3+3+1+4+2+2</a:t>
            </a:r>
            <a:br>
              <a:rPr lang="en-US" dirty="0" smtClean="0"/>
            </a:br>
            <a:r>
              <a:rPr lang="en-US" dirty="0" smtClean="0"/>
              <a:t>= 20</a:t>
            </a:r>
          </a:p>
          <a:p>
            <a:endParaRPr lang="en-US" dirty="0" smtClean="0"/>
          </a:p>
          <a:p>
            <a:r>
              <a:rPr lang="en-US" dirty="0" smtClean="0"/>
              <a:t>We have counted each edge twice</a:t>
            </a:r>
            <a:endParaRPr lang="en-US" dirty="0"/>
          </a:p>
        </p:txBody>
      </p:sp>
      <p:pic>
        <p:nvPicPr>
          <p:cNvPr id="4" name="Picture 3" descr="valence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828800"/>
            <a:ext cx="3953489" cy="32918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 About Degrees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733800" cy="4625609"/>
          </a:xfrm>
        </p:spPr>
        <p:txBody>
          <a:bodyPr/>
          <a:lstStyle/>
          <a:p>
            <a:r>
              <a:rPr lang="en-US" dirty="0" smtClean="0"/>
              <a:t>We counted this edge when we added the degree of B, and we counted it again when we counted the degree of C</a:t>
            </a:r>
            <a:endParaRPr lang="en-US" dirty="0"/>
          </a:p>
        </p:txBody>
      </p:sp>
      <p:pic>
        <p:nvPicPr>
          <p:cNvPr id="4" name="Picture 3" descr="valence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828800"/>
            <a:ext cx="3953489" cy="329184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3657600" y="3581400"/>
            <a:ext cx="1371600" cy="3124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96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 About Degrees</a:t>
            </a:r>
            <a:endParaRPr lang="en-US" dirty="0"/>
          </a:p>
        </p:txBody>
      </p:sp>
      <p:pic>
        <p:nvPicPr>
          <p:cNvPr id="4" name="Picture 3" descr="valence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828800"/>
            <a:ext cx="3953489" cy="32918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7210" y="2743200"/>
            <a:ext cx="3581400" cy="286232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/>
              <a:t>The sum of all the degrees in a graph equals two times the total number of edges.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97234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degree have to do with Euler circuits?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495800" cy="4625609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You might be able to tell right away that this graph can’t possibly have an Euler circuit</a:t>
            </a:r>
          </a:p>
          <a:p>
            <a:pPr>
              <a:spcAft>
                <a:spcPts val="1200"/>
              </a:spcAft>
            </a:pP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Why not?</a:t>
            </a:r>
            <a:endParaRPr lang="en-US" dirty="0"/>
          </a:p>
        </p:txBody>
      </p:sp>
      <p:pic>
        <p:nvPicPr>
          <p:cNvPr id="4" name="Picture 3" descr="valence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61911" y="1752600"/>
            <a:ext cx="3953489" cy="32918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degree have to do with Euler circuits?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495800" cy="4625609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If a graph has a vertex with degree 1, the graph cannot have an Euler circuit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If we start at E, we will never be able to return to E without retracing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If we don’t start at E, we will never be able to go there, since when we leave we will have to retrace</a:t>
            </a:r>
            <a:endParaRPr lang="en-US" dirty="0"/>
          </a:p>
        </p:txBody>
      </p:sp>
      <p:pic>
        <p:nvPicPr>
          <p:cNvPr id="4" name="Picture 3" descr="valence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61911" y="1752600"/>
            <a:ext cx="3953489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47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degree have to do with Euler circuits?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114800" cy="46256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problem isn’t just degree 1</a:t>
            </a:r>
          </a:p>
          <a:p>
            <a:endParaRPr lang="en-US" dirty="0" smtClean="0"/>
          </a:p>
          <a:p>
            <a:r>
              <a:rPr lang="en-US" dirty="0" smtClean="0"/>
              <a:t>This graph also doesn’t have an Euler circuit</a:t>
            </a:r>
          </a:p>
          <a:p>
            <a:endParaRPr lang="en-US" dirty="0" smtClean="0"/>
          </a:p>
          <a:p>
            <a:r>
              <a:rPr lang="en-US" dirty="0" smtClean="0"/>
              <a:t>The problem is that some of the degrees are </a:t>
            </a:r>
            <a:r>
              <a:rPr lang="en-US" b="1" i="1" dirty="0" smtClean="0"/>
              <a:t>odd numbers</a:t>
            </a:r>
            <a:endParaRPr lang="en-US" b="1" i="1" dirty="0"/>
          </a:p>
        </p:txBody>
      </p:sp>
      <p:pic>
        <p:nvPicPr>
          <p:cNvPr id="6" name="Picture 5" descr="valence0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1752600"/>
            <a:ext cx="4407044" cy="36694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degree have to do with Euler circuits?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153400" cy="4625609"/>
          </a:xfrm>
        </p:spPr>
        <p:txBody>
          <a:bodyPr/>
          <a:lstStyle/>
          <a:p>
            <a:r>
              <a:rPr lang="en-US" dirty="0" smtClean="0"/>
              <a:t>Let’s focus on vertex D, which has degree 5</a:t>
            </a:r>
          </a:p>
          <a:p>
            <a:endParaRPr lang="en-US" dirty="0" smtClean="0"/>
          </a:p>
          <a:p>
            <a:r>
              <a:rPr lang="en-US" dirty="0" smtClean="0"/>
              <a:t>Suppose we start elsewhere in the graph</a:t>
            </a:r>
            <a:endParaRPr lang="en-US" dirty="0"/>
          </a:p>
        </p:txBody>
      </p:sp>
      <p:pic>
        <p:nvPicPr>
          <p:cNvPr id="5" name="Picture 4" descr="illus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4114800"/>
            <a:ext cx="3699966" cy="18225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degree have to do with Euler circuits?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we want to cover all edges, we’ll have to visit D eventually</a:t>
            </a:r>
            <a:endParaRPr lang="en-US" dirty="0"/>
          </a:p>
        </p:txBody>
      </p:sp>
      <p:pic>
        <p:nvPicPr>
          <p:cNvPr id="5" name="Picture 4" descr="illus0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4114800"/>
            <a:ext cx="3699966" cy="18225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degree have to do with Euler circuits?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several unused edges, so we need to follow one of them and leave D</a:t>
            </a:r>
            <a:endParaRPr lang="en-US" dirty="0"/>
          </a:p>
        </p:txBody>
      </p:sp>
      <p:pic>
        <p:nvPicPr>
          <p:cNvPr id="4" name="Picture 3" descr="illus0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4114800"/>
            <a:ext cx="3699966" cy="18225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does a graph have an Euler circuit?</a:t>
            </a:r>
            <a:endParaRPr lang="en-US" dirty="0"/>
          </a:p>
        </p:txBody>
      </p:sp>
      <p:pic>
        <p:nvPicPr>
          <p:cNvPr id="5" name="Picture 4" descr="graph0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1752600"/>
            <a:ext cx="3953489" cy="32918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48200" y="5334000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This graph </a:t>
            </a:r>
            <a:r>
              <a:rPr lang="en-US" sz="3600" b="1" dirty="0" smtClean="0"/>
              <a:t>does</a:t>
            </a:r>
            <a:r>
              <a:rPr lang="en-US" sz="3600" dirty="0" smtClean="0"/>
              <a:t> have an Euler circuit.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could I convince</a:t>
            </a:r>
            <a:br>
              <a:rPr lang="en-US" dirty="0" smtClean="0"/>
            </a:br>
            <a:r>
              <a:rPr lang="en-US" dirty="0" smtClean="0"/>
              <a:t>you that this graph</a:t>
            </a:r>
            <a:br>
              <a:rPr lang="en-US" dirty="0" smtClean="0"/>
            </a:br>
            <a:r>
              <a:rPr lang="en-US" dirty="0" smtClean="0"/>
              <a:t>has an Euler circuit?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 can show it to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17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degree have to do with Euler circuits?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fact, every time we visit a vertex, we will “use up” </a:t>
            </a:r>
            <a:r>
              <a:rPr lang="en-US" b="1" dirty="0" smtClean="0"/>
              <a:t>two</a:t>
            </a:r>
            <a:r>
              <a:rPr lang="en-US" dirty="0" smtClean="0"/>
              <a:t> of the edges that meet at that vertex</a:t>
            </a:r>
            <a:endParaRPr lang="en-US" dirty="0"/>
          </a:p>
        </p:txBody>
      </p:sp>
      <p:pic>
        <p:nvPicPr>
          <p:cNvPr id="4" name="Picture 3" descr="illus0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4114800"/>
            <a:ext cx="3699966" cy="18225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degree have to do with Euler circuits?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unused edges, so we need to visit D again at some point…</a:t>
            </a:r>
            <a:endParaRPr lang="en-US" dirty="0"/>
          </a:p>
        </p:txBody>
      </p:sp>
      <p:pic>
        <p:nvPicPr>
          <p:cNvPr id="4" name="Picture 3" descr="illus0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4114800"/>
            <a:ext cx="3699966" cy="18225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degree have to do with Euler circuits?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…and then leave again…</a:t>
            </a:r>
            <a:endParaRPr lang="en-US" dirty="0"/>
          </a:p>
        </p:txBody>
      </p:sp>
      <p:pic>
        <p:nvPicPr>
          <p:cNvPr id="5" name="Picture 4" descr="illus0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4114800"/>
            <a:ext cx="3699966" cy="18225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degree have to do with Euler circuits?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…and then come back again.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But now we’re stuck, since we can’t leave D without retracing, but D wasn’t our starting point.</a:t>
            </a:r>
            <a:endParaRPr lang="en-US" dirty="0"/>
          </a:p>
        </p:txBody>
      </p:sp>
      <p:pic>
        <p:nvPicPr>
          <p:cNvPr id="6" name="Picture 5" descr="illus0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4114800"/>
            <a:ext cx="3699966" cy="18225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degree have to do with Euler circuits?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we had started at D?</a:t>
            </a:r>
          </a:p>
        </p:txBody>
      </p:sp>
      <p:pic>
        <p:nvPicPr>
          <p:cNvPr id="4" name="Picture 3" descr="illus0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4121047"/>
            <a:ext cx="3699966" cy="18225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degree have to do with Euler circuits?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First, we need to leave D…</a:t>
            </a:r>
          </a:p>
        </p:txBody>
      </p:sp>
      <p:pic>
        <p:nvPicPr>
          <p:cNvPr id="5" name="Picture 4" descr="illus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4121047"/>
            <a:ext cx="3699966" cy="18225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degree have to do with Euler circuits?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 then sometime later, we have to come back to D…</a:t>
            </a:r>
          </a:p>
        </p:txBody>
      </p:sp>
      <p:pic>
        <p:nvPicPr>
          <p:cNvPr id="5" name="Picture 4" descr="illus0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4121047"/>
            <a:ext cx="3699966" cy="18225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degree have to do with Euler circuits?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 and then leave again …</a:t>
            </a:r>
          </a:p>
        </p:txBody>
      </p:sp>
      <p:pic>
        <p:nvPicPr>
          <p:cNvPr id="6" name="Picture 5" descr="illus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4114800"/>
            <a:ext cx="3699966" cy="18225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degree have to do with Euler circuits?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 and then come back again …</a:t>
            </a:r>
          </a:p>
        </p:txBody>
      </p:sp>
      <p:pic>
        <p:nvPicPr>
          <p:cNvPr id="5" name="Picture 4" descr="illus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4114800"/>
            <a:ext cx="3699966" cy="18225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degree have to do with Euler circuits?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 and then leave again.</a:t>
            </a:r>
          </a:p>
          <a:p>
            <a:endParaRPr lang="en-US" dirty="0" smtClean="0"/>
          </a:p>
          <a:p>
            <a:r>
              <a:rPr lang="en-US" dirty="0" smtClean="0"/>
              <a:t>But D was our starting point, and we have run out of edges to use to come back to D!</a:t>
            </a:r>
          </a:p>
        </p:txBody>
      </p:sp>
      <p:pic>
        <p:nvPicPr>
          <p:cNvPr id="5" name="Picture 4" descr="illus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4114800"/>
            <a:ext cx="3699966" cy="18225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Euler Circuit</a:t>
            </a:r>
            <a:endParaRPr lang="en-US" dirty="0"/>
          </a:p>
        </p:txBody>
      </p:sp>
      <p:pic>
        <p:nvPicPr>
          <p:cNvPr id="4" name="Content Placeholder 3" descr="euler0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8478" y="2253068"/>
            <a:ext cx="4407044" cy="36694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 Euler Circuits With Odd Degrees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graph has </a:t>
            </a:r>
            <a:r>
              <a:rPr lang="en-US" i="1" dirty="0" smtClean="0"/>
              <a:t>any</a:t>
            </a:r>
            <a:r>
              <a:rPr lang="en-US" dirty="0" smtClean="0"/>
              <a:t> vertex with an odd degree, then the graph does not have an Euler circuit</a:t>
            </a:r>
          </a:p>
          <a:p>
            <a:endParaRPr lang="en-US" dirty="0" smtClean="0"/>
          </a:p>
          <a:p>
            <a:r>
              <a:rPr lang="en-US" dirty="0" smtClean="0"/>
              <a:t>The reverse is true as well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Euler’s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graph has all even degrees, then it has an Euler circuit.  If a graph has any vertices with </a:t>
            </a:r>
            <a:r>
              <a:rPr lang="en-US" smtClean="0"/>
              <a:t>odd degree, </a:t>
            </a:r>
            <a:r>
              <a:rPr lang="en-US" dirty="0" smtClean="0"/>
              <a:t>then it does not have an Euler circuit.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With Euler’s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this graph have an Euler circuit?  If not, explain why.  If so, then find one.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048000"/>
            <a:ext cx="3892220" cy="3338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1052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With Euler’s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 this graph have an Euler circuit?  If not, explain why.  If so, then find one.</a:t>
            </a:r>
          </a:p>
          <a:p>
            <a:endParaRPr lang="en-US" dirty="0"/>
          </a:p>
          <a:p>
            <a:r>
              <a:rPr lang="en-US" b="1" dirty="0" smtClean="0"/>
              <a:t>Answer</a:t>
            </a:r>
            <a:r>
              <a:rPr lang="en-US" dirty="0" smtClean="0"/>
              <a:t>: No, since</a:t>
            </a:r>
            <a:br>
              <a:rPr lang="en-US" dirty="0" smtClean="0"/>
            </a:br>
            <a:r>
              <a:rPr lang="en-US" dirty="0" smtClean="0"/>
              <a:t>vertex C has an odd</a:t>
            </a:r>
            <a:br>
              <a:rPr lang="en-US" dirty="0" smtClean="0"/>
            </a:br>
            <a:r>
              <a:rPr lang="en-US" dirty="0" smtClean="0"/>
              <a:t>degree.</a:t>
            </a:r>
          </a:p>
          <a:p>
            <a:pPr marL="118872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048000"/>
            <a:ext cx="3892220" cy="3338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0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With Euler’s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 this graph have an Euler circuit?  If not, explain why.  If so, then find one.</a:t>
            </a:r>
          </a:p>
          <a:p>
            <a:endParaRPr lang="en-US" dirty="0"/>
          </a:p>
          <a:p>
            <a:r>
              <a:rPr lang="en-US" dirty="0" smtClean="0"/>
              <a:t>Notice that D and</a:t>
            </a:r>
            <a:br>
              <a:rPr lang="en-US" dirty="0" smtClean="0"/>
            </a:br>
            <a:r>
              <a:rPr lang="en-US" dirty="0" smtClean="0"/>
              <a:t>E also have odd</a:t>
            </a:r>
            <a:br>
              <a:rPr lang="en-US" dirty="0" smtClean="0"/>
            </a:br>
            <a:r>
              <a:rPr lang="en-US" dirty="0" smtClean="0"/>
              <a:t>degree, but we </a:t>
            </a:r>
            <a:br>
              <a:rPr lang="en-US" dirty="0" smtClean="0"/>
            </a:br>
            <a:r>
              <a:rPr lang="en-US" dirty="0" smtClean="0"/>
              <a:t>only need one</a:t>
            </a:r>
            <a:br>
              <a:rPr lang="en-US" dirty="0" smtClean="0"/>
            </a:br>
            <a:r>
              <a:rPr lang="en-US" dirty="0" smtClean="0"/>
              <a:t>odd-degree vertex</a:t>
            </a:r>
            <a:br>
              <a:rPr lang="en-US" dirty="0" smtClean="0"/>
            </a:br>
            <a:r>
              <a:rPr lang="en-US" dirty="0" smtClean="0"/>
              <a:t>for Euler’s Theorem</a:t>
            </a:r>
          </a:p>
          <a:p>
            <a:pPr marL="118872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048000"/>
            <a:ext cx="3892220" cy="3338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64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With Euler’s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this graph have an Euler circuit?  If not, explain why.  If so, then find one.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607" y="3048000"/>
            <a:ext cx="3626205" cy="3338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6765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With Euler’s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this graph have an Euler circuit?  If not, explain why.  If so, then find one.</a:t>
            </a:r>
          </a:p>
          <a:p>
            <a:endParaRPr lang="en-US" dirty="0"/>
          </a:p>
          <a:p>
            <a:r>
              <a:rPr lang="en-US" b="1" dirty="0" smtClean="0"/>
              <a:t>Answer</a:t>
            </a:r>
            <a:r>
              <a:rPr lang="en-US" dirty="0" smtClean="0"/>
              <a:t>: All of the</a:t>
            </a:r>
            <a:br>
              <a:rPr lang="en-US" dirty="0" smtClean="0"/>
            </a:br>
            <a:r>
              <a:rPr lang="en-US" dirty="0" smtClean="0"/>
              <a:t>vertices have even</a:t>
            </a:r>
            <a:br>
              <a:rPr lang="en-US" dirty="0" smtClean="0"/>
            </a:br>
            <a:r>
              <a:rPr lang="en-US" dirty="0" smtClean="0"/>
              <a:t>degree, so there</a:t>
            </a:r>
            <a:br>
              <a:rPr lang="en-US" dirty="0" smtClean="0"/>
            </a:br>
            <a:r>
              <a:rPr lang="en-US" dirty="0" smtClean="0"/>
              <a:t>must be an Euler</a:t>
            </a:r>
            <a:br>
              <a:rPr lang="en-US" dirty="0" smtClean="0"/>
            </a:br>
            <a:r>
              <a:rPr lang="en-US" dirty="0" smtClean="0"/>
              <a:t>circuit…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607" y="3048000"/>
            <a:ext cx="3626205" cy="3338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7476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With Euler’s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this graph have an Euler circuit?  If not, explain why.  If so, then find one.</a:t>
            </a:r>
          </a:p>
          <a:p>
            <a:endParaRPr lang="en-US" dirty="0"/>
          </a:p>
          <a:p>
            <a:r>
              <a:rPr lang="en-US" b="1" dirty="0" smtClean="0"/>
              <a:t>Answer</a:t>
            </a:r>
            <a:r>
              <a:rPr lang="en-US" dirty="0"/>
              <a:t> </a:t>
            </a:r>
            <a:r>
              <a:rPr lang="en-US" dirty="0" smtClean="0"/>
              <a:t>(continued):</a:t>
            </a:r>
            <a:br>
              <a:rPr lang="en-US" dirty="0" smtClean="0"/>
            </a:br>
            <a:r>
              <a:rPr lang="en-US" dirty="0" smtClean="0"/>
              <a:t>With some trial and</a:t>
            </a:r>
            <a:br>
              <a:rPr lang="en-US" dirty="0" smtClean="0"/>
            </a:br>
            <a:r>
              <a:rPr lang="en-US" dirty="0" smtClean="0"/>
              <a:t>error, we can find an </a:t>
            </a:r>
            <a:br>
              <a:rPr lang="en-US" dirty="0" smtClean="0"/>
            </a:br>
            <a:r>
              <a:rPr lang="en-US" dirty="0" smtClean="0"/>
              <a:t>Euler circuit:</a:t>
            </a:r>
            <a:br>
              <a:rPr lang="en-US" dirty="0" smtClean="0"/>
            </a:br>
            <a:r>
              <a:rPr lang="en-US" dirty="0" smtClean="0"/>
              <a:t>A,B,C,F,E,B,E,D,A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607" y="3048000"/>
            <a:ext cx="3626205" cy="3338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19417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With Euler’s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this graph have an Euler circuit?  If not, explain why.  If so, then find one.</a:t>
            </a:r>
          </a:p>
          <a:p>
            <a:endParaRPr lang="en-US" dirty="0"/>
          </a:p>
          <a:p>
            <a:r>
              <a:rPr lang="en-US" dirty="0" smtClean="0"/>
              <a:t>Note there are many</a:t>
            </a:r>
            <a:br>
              <a:rPr lang="en-US" dirty="0" smtClean="0"/>
            </a:br>
            <a:r>
              <a:rPr lang="en-US" smtClean="0"/>
              <a:t>different circuits we</a:t>
            </a:r>
            <a:br>
              <a:rPr lang="en-US" smtClean="0"/>
            </a:br>
            <a:r>
              <a:rPr lang="en-US" smtClean="0"/>
              <a:t>could have used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607" y="3048000"/>
            <a:ext cx="3626205" cy="3338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544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Euler Circuit</a:t>
            </a:r>
            <a:endParaRPr lang="en-US" dirty="0"/>
          </a:p>
        </p:txBody>
      </p:sp>
      <p:pic>
        <p:nvPicPr>
          <p:cNvPr id="4" name="Content Placeholder 3" descr="euler0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8478" y="2253068"/>
            <a:ext cx="4407044" cy="36694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Euler Circuit</a:t>
            </a:r>
            <a:endParaRPr lang="en-US" dirty="0"/>
          </a:p>
        </p:txBody>
      </p:sp>
      <p:pic>
        <p:nvPicPr>
          <p:cNvPr id="4" name="Content Placeholder 3" descr="euler0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8478" y="2253068"/>
            <a:ext cx="4407044" cy="36694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Euler Circuit</a:t>
            </a:r>
            <a:endParaRPr lang="en-US" dirty="0"/>
          </a:p>
        </p:txBody>
      </p:sp>
      <p:pic>
        <p:nvPicPr>
          <p:cNvPr id="4" name="Content Placeholder 3" descr="euler0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8478" y="2253068"/>
            <a:ext cx="4407044" cy="36694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Euler Circuit</a:t>
            </a:r>
            <a:endParaRPr lang="en-US" dirty="0"/>
          </a:p>
        </p:txBody>
      </p:sp>
      <p:pic>
        <p:nvPicPr>
          <p:cNvPr id="4" name="Content Placeholder 3" descr="euler0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8478" y="2253068"/>
            <a:ext cx="4407044" cy="36694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Euler Circuit</a:t>
            </a:r>
            <a:endParaRPr lang="en-US" dirty="0"/>
          </a:p>
        </p:txBody>
      </p:sp>
      <p:pic>
        <p:nvPicPr>
          <p:cNvPr id="4" name="Content Placeholder 3" descr="euler0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8478" y="2253068"/>
            <a:ext cx="4407044" cy="36694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247</TotalTime>
  <Words>1008</Words>
  <Application>Microsoft Office PowerPoint</Application>
  <PresentationFormat>On-screen Show (4:3)</PresentationFormat>
  <Paragraphs>124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Default Theme</vt:lpstr>
      <vt:lpstr>Section 1.2: Finding Euler Circuits</vt:lpstr>
      <vt:lpstr>When does a graph have an Euler circuit?</vt:lpstr>
      <vt:lpstr>When does a graph have an Euler circuit?</vt:lpstr>
      <vt:lpstr>Finding the Euler Circuit</vt:lpstr>
      <vt:lpstr>Finding the Euler Circuit</vt:lpstr>
      <vt:lpstr>Finding the Euler Circuit</vt:lpstr>
      <vt:lpstr>Finding the Euler Circuit</vt:lpstr>
      <vt:lpstr>Finding the Euler Circuit</vt:lpstr>
      <vt:lpstr>Finding the Euler Circuit</vt:lpstr>
      <vt:lpstr>Finding the Euler Circuit</vt:lpstr>
      <vt:lpstr>Finding the Euler Circuit</vt:lpstr>
      <vt:lpstr>Finding the Euler Circuit</vt:lpstr>
      <vt:lpstr>Finding the Euler Circuit</vt:lpstr>
      <vt:lpstr>Finding the Euler Circuit</vt:lpstr>
      <vt:lpstr>Finding the Euler Circuit</vt:lpstr>
      <vt:lpstr>There are lots of Euler circuits…</vt:lpstr>
      <vt:lpstr>Why does a graph have an Euler circuit (or not)?</vt:lpstr>
      <vt:lpstr>Degree</vt:lpstr>
      <vt:lpstr>Degree</vt:lpstr>
      <vt:lpstr>Degree</vt:lpstr>
      <vt:lpstr>Fact About Degrees</vt:lpstr>
      <vt:lpstr>Fact About Degrees</vt:lpstr>
      <vt:lpstr>Fact About Degrees</vt:lpstr>
      <vt:lpstr>What does degree have to do with Euler circuits?</vt:lpstr>
      <vt:lpstr>What does degree have to do with Euler circuits?</vt:lpstr>
      <vt:lpstr>What does degree have to do with Euler circuits?</vt:lpstr>
      <vt:lpstr>What does degree have to do with Euler circuits?</vt:lpstr>
      <vt:lpstr>What does degree have to do with Euler circuits?</vt:lpstr>
      <vt:lpstr>What does degree have to do with Euler circuits?</vt:lpstr>
      <vt:lpstr>What does degree have to do with Euler circuits?</vt:lpstr>
      <vt:lpstr>What does degree have to do with Euler circuits?</vt:lpstr>
      <vt:lpstr>What does degree have to do with Euler circuits?</vt:lpstr>
      <vt:lpstr>What does degree have to do with Euler circuits?</vt:lpstr>
      <vt:lpstr>What does degree have to do with Euler circuits?</vt:lpstr>
      <vt:lpstr>What does degree have to do with Euler circuits?</vt:lpstr>
      <vt:lpstr>What does degree have to do with Euler circuits?</vt:lpstr>
      <vt:lpstr>What does degree have to do with Euler circuits?</vt:lpstr>
      <vt:lpstr>What does degree have to do with Euler circuits?</vt:lpstr>
      <vt:lpstr>What does degree have to do with Euler circuits?</vt:lpstr>
      <vt:lpstr>No Euler Circuits With Odd Degrees</vt:lpstr>
      <vt:lpstr>Euler’s Theorem</vt:lpstr>
      <vt:lpstr>Practice With Euler’s Theorem</vt:lpstr>
      <vt:lpstr>Practice With Euler’s Theorem</vt:lpstr>
      <vt:lpstr>Practice With Euler’s Theorem</vt:lpstr>
      <vt:lpstr>Practice With Euler’s Theorem</vt:lpstr>
      <vt:lpstr>Practice With Euler’s Theorem</vt:lpstr>
      <vt:lpstr>Practice With Euler’s Theorem</vt:lpstr>
      <vt:lpstr>Practice With Euler’s Theorem</vt:lpstr>
    </vt:vector>
  </TitlesOfParts>
  <Company>Shippensburg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1.2: Finding Euler Circuits</dc:title>
  <dc:creator>James Hamblin</dc:creator>
  <cp:lastModifiedBy>James Hamblin</cp:lastModifiedBy>
  <cp:revision>31</cp:revision>
  <dcterms:created xsi:type="dcterms:W3CDTF">2009-07-30T15:08:51Z</dcterms:created>
  <dcterms:modified xsi:type="dcterms:W3CDTF">2011-04-25T14:53:59Z</dcterms:modified>
</cp:coreProperties>
</file>